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17"/>
  </p:notesMasterIdLst>
  <p:sldIdLst>
    <p:sldId id="260" r:id="rId2"/>
    <p:sldId id="259" r:id="rId3"/>
    <p:sldId id="258" r:id="rId4"/>
    <p:sldId id="261" r:id="rId5"/>
    <p:sldId id="262" r:id="rId6"/>
    <p:sldId id="263" r:id="rId7"/>
    <p:sldId id="291" r:id="rId8"/>
    <p:sldId id="266" r:id="rId9"/>
    <p:sldId id="292" r:id="rId10"/>
    <p:sldId id="294" r:id="rId11"/>
    <p:sldId id="295" r:id="rId12"/>
    <p:sldId id="296" r:id="rId13"/>
    <p:sldId id="297" r:id="rId14"/>
    <p:sldId id="298" r:id="rId15"/>
    <p:sldId id="29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80000" autoAdjust="0"/>
  </p:normalViewPr>
  <p:slideViewPr>
    <p:cSldViewPr>
      <p:cViewPr varScale="1">
        <p:scale>
          <a:sx n="73" d="100"/>
          <a:sy n="73" d="100"/>
        </p:scale>
        <p:origin x="-97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73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350E29-C171-4E7A-B35E-7A4A9421398C}" type="doc">
      <dgm:prSet loTypeId="urn:microsoft.com/office/officeart/2005/8/layout/radial3" loCatId="cycle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75B546B-6DE5-432F-8846-62F86C08CA14}">
      <dgm:prSet phldrT="[Text]" custT="1"/>
      <dgm:spPr/>
      <dgm:t>
        <a:bodyPr/>
        <a:lstStyle/>
        <a:p>
          <a:r>
            <a:rPr lang="en-US" sz="2800" dirty="0" smtClean="0">
              <a:cs typeface="B Nazanin" pitchFamily="2" charset="-78"/>
            </a:rPr>
            <a:t>Business</a:t>
          </a:r>
          <a:endParaRPr lang="en-US" sz="2800" dirty="0">
            <a:cs typeface="B Nazanin" pitchFamily="2" charset="-78"/>
          </a:endParaRPr>
        </a:p>
      </dgm:t>
    </dgm:pt>
    <dgm:pt modelId="{CABCBFD8-1ACC-4C25-9B69-9DDE17E95AEF}" type="parTrans" cxnId="{EDDD994B-EEA8-444E-9661-E9B1C119C7F4}">
      <dgm:prSet/>
      <dgm:spPr/>
      <dgm:t>
        <a:bodyPr/>
        <a:lstStyle/>
        <a:p>
          <a:endParaRPr lang="en-US"/>
        </a:p>
      </dgm:t>
    </dgm:pt>
    <dgm:pt modelId="{54FDE636-9944-4AFD-B8EE-22EA8844146A}" type="sibTrans" cxnId="{EDDD994B-EEA8-444E-9661-E9B1C119C7F4}">
      <dgm:prSet/>
      <dgm:spPr/>
      <dgm:t>
        <a:bodyPr/>
        <a:lstStyle/>
        <a:p>
          <a:endParaRPr lang="en-US"/>
        </a:p>
      </dgm:t>
    </dgm:pt>
    <dgm:pt modelId="{7130EAD7-9848-44E4-904F-D7E9E00FDCD7}">
      <dgm:prSet phldrT="[Text]"/>
      <dgm:spPr/>
      <dgm:t>
        <a:bodyPr/>
        <a:lstStyle/>
        <a:p>
          <a:r>
            <a:rPr lang="fa-IR" dirty="0" smtClean="0">
              <a:cs typeface="B Nazanin" pitchFamily="2" charset="-78"/>
            </a:rPr>
            <a:t>بنگاه</a:t>
          </a:r>
          <a:endParaRPr lang="en-US" dirty="0">
            <a:cs typeface="B Nazanin" pitchFamily="2" charset="-78"/>
          </a:endParaRPr>
        </a:p>
      </dgm:t>
    </dgm:pt>
    <dgm:pt modelId="{60A0101E-0CD9-49DC-B65F-A8C8918D365C}" type="parTrans" cxnId="{9A6133D9-15A3-4B0E-8596-4E206FA03021}">
      <dgm:prSet/>
      <dgm:spPr/>
      <dgm:t>
        <a:bodyPr/>
        <a:lstStyle/>
        <a:p>
          <a:endParaRPr lang="en-US"/>
        </a:p>
      </dgm:t>
    </dgm:pt>
    <dgm:pt modelId="{798DD9B8-06EA-4545-B182-BFBF8FB0B5A5}" type="sibTrans" cxnId="{9A6133D9-15A3-4B0E-8596-4E206FA03021}">
      <dgm:prSet/>
      <dgm:spPr/>
      <dgm:t>
        <a:bodyPr/>
        <a:lstStyle/>
        <a:p>
          <a:endParaRPr lang="en-US"/>
        </a:p>
      </dgm:t>
    </dgm:pt>
    <dgm:pt modelId="{7E996337-25D3-483C-8BC7-9E15A823BE7B}">
      <dgm:prSet phldrT="[Text]"/>
      <dgm:spPr/>
      <dgm:t>
        <a:bodyPr/>
        <a:lstStyle/>
        <a:p>
          <a:r>
            <a:rPr lang="fa-IR" dirty="0" smtClean="0">
              <a:cs typeface="B Nazanin" pitchFamily="2" charset="-78"/>
            </a:rPr>
            <a:t>طرح کسب و کار</a:t>
          </a:r>
          <a:endParaRPr lang="en-US" dirty="0">
            <a:cs typeface="B Nazanin" pitchFamily="2" charset="-78"/>
          </a:endParaRPr>
        </a:p>
      </dgm:t>
    </dgm:pt>
    <dgm:pt modelId="{48A70BC1-9DCA-414D-B58C-8BF3F7718D76}" type="parTrans" cxnId="{A8349AB2-5DD5-4BD4-87EC-6B4F8EE4D3D9}">
      <dgm:prSet/>
      <dgm:spPr/>
      <dgm:t>
        <a:bodyPr/>
        <a:lstStyle/>
        <a:p>
          <a:endParaRPr lang="en-US"/>
        </a:p>
      </dgm:t>
    </dgm:pt>
    <dgm:pt modelId="{9A260A8C-9AB7-4D09-8C88-A6F30DF8F55E}" type="sibTrans" cxnId="{A8349AB2-5DD5-4BD4-87EC-6B4F8EE4D3D9}">
      <dgm:prSet/>
      <dgm:spPr/>
      <dgm:t>
        <a:bodyPr/>
        <a:lstStyle/>
        <a:p>
          <a:endParaRPr lang="en-US"/>
        </a:p>
      </dgm:t>
    </dgm:pt>
    <dgm:pt modelId="{187A70EE-F574-4007-8B34-475287D1B95E}">
      <dgm:prSet phldrT="[Text]"/>
      <dgm:spPr/>
      <dgm:t>
        <a:bodyPr/>
        <a:lstStyle/>
        <a:p>
          <a:r>
            <a:rPr lang="fa-IR" dirty="0" smtClean="0">
              <a:cs typeface="B Nazanin" pitchFamily="2" charset="-78"/>
            </a:rPr>
            <a:t>مدیریت</a:t>
          </a:r>
          <a:endParaRPr lang="en-US" dirty="0">
            <a:cs typeface="B Nazanin" pitchFamily="2" charset="-78"/>
          </a:endParaRPr>
        </a:p>
      </dgm:t>
    </dgm:pt>
    <dgm:pt modelId="{A1FF1C8A-20EA-4723-A216-61919B2E4FAD}" type="parTrans" cxnId="{70D6A45B-807A-4295-8483-FBD0F32288E9}">
      <dgm:prSet/>
      <dgm:spPr/>
      <dgm:t>
        <a:bodyPr/>
        <a:lstStyle/>
        <a:p>
          <a:endParaRPr lang="en-US"/>
        </a:p>
      </dgm:t>
    </dgm:pt>
    <dgm:pt modelId="{9EDBDABE-6D9C-47B5-B7AA-ADA37CB5BBB2}" type="sibTrans" cxnId="{70D6A45B-807A-4295-8483-FBD0F32288E9}">
      <dgm:prSet/>
      <dgm:spPr/>
      <dgm:t>
        <a:bodyPr/>
        <a:lstStyle/>
        <a:p>
          <a:endParaRPr lang="en-US"/>
        </a:p>
      </dgm:t>
    </dgm:pt>
    <dgm:pt modelId="{9E48AE42-133A-48F1-AA98-74EF41B9421B}">
      <dgm:prSet phldrT="[Text]"/>
      <dgm:spPr/>
      <dgm:t>
        <a:bodyPr/>
        <a:lstStyle/>
        <a:p>
          <a:r>
            <a:rPr lang="fa-IR" dirty="0" smtClean="0">
              <a:cs typeface="B Nazanin" pitchFamily="2" charset="-78"/>
            </a:rPr>
            <a:t>کارآفرین</a:t>
          </a:r>
          <a:endParaRPr lang="en-US" dirty="0">
            <a:cs typeface="B Nazanin" pitchFamily="2" charset="-78"/>
          </a:endParaRPr>
        </a:p>
      </dgm:t>
    </dgm:pt>
    <dgm:pt modelId="{76CDB0A4-10DD-4FDE-AFCE-F6D154DDE8BD}" type="parTrans" cxnId="{C83D96B3-30AE-4DD4-9E57-B37A33D21D7A}">
      <dgm:prSet/>
      <dgm:spPr/>
      <dgm:t>
        <a:bodyPr/>
        <a:lstStyle/>
        <a:p>
          <a:endParaRPr lang="en-US"/>
        </a:p>
      </dgm:t>
    </dgm:pt>
    <dgm:pt modelId="{852E4E9F-FAD8-4CB6-99F5-AA52CFCC52D1}" type="sibTrans" cxnId="{C83D96B3-30AE-4DD4-9E57-B37A33D21D7A}">
      <dgm:prSet/>
      <dgm:spPr/>
      <dgm:t>
        <a:bodyPr/>
        <a:lstStyle/>
        <a:p>
          <a:endParaRPr lang="en-US"/>
        </a:p>
      </dgm:t>
    </dgm:pt>
    <dgm:pt modelId="{89638B54-A49A-40E3-8549-943D3D1D121B}" type="pres">
      <dgm:prSet presAssocID="{E3350E29-C171-4E7A-B35E-7A4A9421398C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E402C63-95FF-409E-9001-D2E184FE0C40}" type="pres">
      <dgm:prSet presAssocID="{E3350E29-C171-4E7A-B35E-7A4A9421398C}" presName="radial" presStyleCnt="0">
        <dgm:presLayoutVars>
          <dgm:animLvl val="ctr"/>
        </dgm:presLayoutVars>
      </dgm:prSet>
      <dgm:spPr/>
    </dgm:pt>
    <dgm:pt modelId="{91E9BA33-5B78-4D62-A270-EF4B17872D3F}" type="pres">
      <dgm:prSet presAssocID="{875B546B-6DE5-432F-8846-62F86C08CA14}" presName="centerShape" presStyleLbl="vennNode1" presStyleIdx="0" presStyleCnt="5"/>
      <dgm:spPr/>
      <dgm:t>
        <a:bodyPr/>
        <a:lstStyle/>
        <a:p>
          <a:endParaRPr lang="en-US"/>
        </a:p>
      </dgm:t>
    </dgm:pt>
    <dgm:pt modelId="{9755DFA1-CF08-445F-AF17-A6C3DC881279}" type="pres">
      <dgm:prSet presAssocID="{7130EAD7-9848-44E4-904F-D7E9E00FDCD7}" presName="node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FC2813-ABEA-4E65-BEA7-6A0F10983CC4}" type="pres">
      <dgm:prSet presAssocID="{7E996337-25D3-483C-8BC7-9E15A823BE7B}" presName="node" presStyleLbl="vennNode1" presStyleIdx="2" presStyleCnt="5" custScaleX="1534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99E661-40C4-4C0F-8C1A-64A0E10628BC}" type="pres">
      <dgm:prSet presAssocID="{187A70EE-F574-4007-8B34-475287D1B95E}" presName="node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C60838-D12F-40AF-8065-AA3BF546C36B}" type="pres">
      <dgm:prSet presAssocID="{9E48AE42-133A-48F1-AA98-74EF41B9421B}" presName="node" presStyleLbl="vennNode1" presStyleIdx="4" presStyleCnt="5" custScaleX="1534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83D96B3-30AE-4DD4-9E57-B37A33D21D7A}" srcId="{875B546B-6DE5-432F-8846-62F86C08CA14}" destId="{9E48AE42-133A-48F1-AA98-74EF41B9421B}" srcOrd="3" destOrd="0" parTransId="{76CDB0A4-10DD-4FDE-AFCE-F6D154DDE8BD}" sibTransId="{852E4E9F-FAD8-4CB6-99F5-AA52CFCC52D1}"/>
    <dgm:cxn modelId="{3055C2EA-FE03-45E2-8E52-83A10A342E76}" type="presOf" srcId="{9E48AE42-133A-48F1-AA98-74EF41B9421B}" destId="{4FC60838-D12F-40AF-8065-AA3BF546C36B}" srcOrd="0" destOrd="0" presId="urn:microsoft.com/office/officeart/2005/8/layout/radial3"/>
    <dgm:cxn modelId="{776C6CBB-FEEC-4D1F-AD1B-F4D6371DD0BE}" type="presOf" srcId="{875B546B-6DE5-432F-8846-62F86C08CA14}" destId="{91E9BA33-5B78-4D62-A270-EF4B17872D3F}" srcOrd="0" destOrd="0" presId="urn:microsoft.com/office/officeart/2005/8/layout/radial3"/>
    <dgm:cxn modelId="{BEB0E6A7-C6BE-4CCC-815F-37B87A02076F}" type="presOf" srcId="{7E996337-25D3-483C-8BC7-9E15A823BE7B}" destId="{CCFC2813-ABEA-4E65-BEA7-6A0F10983CC4}" srcOrd="0" destOrd="0" presId="urn:microsoft.com/office/officeart/2005/8/layout/radial3"/>
    <dgm:cxn modelId="{A8349AB2-5DD5-4BD4-87EC-6B4F8EE4D3D9}" srcId="{875B546B-6DE5-432F-8846-62F86C08CA14}" destId="{7E996337-25D3-483C-8BC7-9E15A823BE7B}" srcOrd="1" destOrd="0" parTransId="{48A70BC1-9DCA-414D-B58C-8BF3F7718D76}" sibTransId="{9A260A8C-9AB7-4D09-8C88-A6F30DF8F55E}"/>
    <dgm:cxn modelId="{6F33B32A-C918-4F67-BEE3-B24B34163FF8}" type="presOf" srcId="{187A70EE-F574-4007-8B34-475287D1B95E}" destId="{4899E661-40C4-4C0F-8C1A-64A0E10628BC}" srcOrd="0" destOrd="0" presId="urn:microsoft.com/office/officeart/2005/8/layout/radial3"/>
    <dgm:cxn modelId="{17C4D13C-5A6A-4ACB-A6F3-9BBD8174836D}" type="presOf" srcId="{7130EAD7-9848-44E4-904F-D7E9E00FDCD7}" destId="{9755DFA1-CF08-445F-AF17-A6C3DC881279}" srcOrd="0" destOrd="0" presId="urn:microsoft.com/office/officeart/2005/8/layout/radial3"/>
    <dgm:cxn modelId="{70D6A45B-807A-4295-8483-FBD0F32288E9}" srcId="{875B546B-6DE5-432F-8846-62F86C08CA14}" destId="{187A70EE-F574-4007-8B34-475287D1B95E}" srcOrd="2" destOrd="0" parTransId="{A1FF1C8A-20EA-4723-A216-61919B2E4FAD}" sibTransId="{9EDBDABE-6D9C-47B5-B7AA-ADA37CB5BBB2}"/>
    <dgm:cxn modelId="{9A6133D9-15A3-4B0E-8596-4E206FA03021}" srcId="{875B546B-6DE5-432F-8846-62F86C08CA14}" destId="{7130EAD7-9848-44E4-904F-D7E9E00FDCD7}" srcOrd="0" destOrd="0" parTransId="{60A0101E-0CD9-49DC-B65F-A8C8918D365C}" sibTransId="{798DD9B8-06EA-4545-B182-BFBF8FB0B5A5}"/>
    <dgm:cxn modelId="{EDDD994B-EEA8-444E-9661-E9B1C119C7F4}" srcId="{E3350E29-C171-4E7A-B35E-7A4A9421398C}" destId="{875B546B-6DE5-432F-8846-62F86C08CA14}" srcOrd="0" destOrd="0" parTransId="{CABCBFD8-1ACC-4C25-9B69-9DDE17E95AEF}" sibTransId="{54FDE636-9944-4AFD-B8EE-22EA8844146A}"/>
    <dgm:cxn modelId="{318E5722-596C-4BC5-B3BB-46199FF491C5}" type="presOf" srcId="{E3350E29-C171-4E7A-B35E-7A4A9421398C}" destId="{89638B54-A49A-40E3-8549-943D3D1D121B}" srcOrd="0" destOrd="0" presId="urn:microsoft.com/office/officeart/2005/8/layout/radial3"/>
    <dgm:cxn modelId="{3E7AF02B-9258-41D5-B82A-9AF5BB88269F}" type="presParOf" srcId="{89638B54-A49A-40E3-8549-943D3D1D121B}" destId="{1E402C63-95FF-409E-9001-D2E184FE0C40}" srcOrd="0" destOrd="0" presId="urn:microsoft.com/office/officeart/2005/8/layout/radial3"/>
    <dgm:cxn modelId="{EAFD4EF6-199C-495B-8B32-DB6D7129E20A}" type="presParOf" srcId="{1E402C63-95FF-409E-9001-D2E184FE0C40}" destId="{91E9BA33-5B78-4D62-A270-EF4B17872D3F}" srcOrd="0" destOrd="0" presId="urn:microsoft.com/office/officeart/2005/8/layout/radial3"/>
    <dgm:cxn modelId="{8813424E-8F38-446F-A34A-4DDA06E8C4B7}" type="presParOf" srcId="{1E402C63-95FF-409E-9001-D2E184FE0C40}" destId="{9755DFA1-CF08-445F-AF17-A6C3DC881279}" srcOrd="1" destOrd="0" presId="urn:microsoft.com/office/officeart/2005/8/layout/radial3"/>
    <dgm:cxn modelId="{0F95216B-2B48-43E3-9DBE-30922CF8A598}" type="presParOf" srcId="{1E402C63-95FF-409E-9001-D2E184FE0C40}" destId="{CCFC2813-ABEA-4E65-BEA7-6A0F10983CC4}" srcOrd="2" destOrd="0" presId="urn:microsoft.com/office/officeart/2005/8/layout/radial3"/>
    <dgm:cxn modelId="{DE7F471E-FB2C-4118-9400-8351ACBB8B53}" type="presParOf" srcId="{1E402C63-95FF-409E-9001-D2E184FE0C40}" destId="{4899E661-40C4-4C0F-8C1A-64A0E10628BC}" srcOrd="3" destOrd="0" presId="urn:microsoft.com/office/officeart/2005/8/layout/radial3"/>
    <dgm:cxn modelId="{3E74B99B-A640-417C-9886-7DFA1A0B0D72}" type="presParOf" srcId="{1E402C63-95FF-409E-9001-D2E184FE0C40}" destId="{4FC60838-D12F-40AF-8065-AA3BF546C36B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1E9BA33-5B78-4D62-A270-EF4B17872D3F}">
      <dsp:nvSpPr>
        <dsp:cNvPr id="0" name=""/>
        <dsp:cNvSpPr/>
      </dsp:nvSpPr>
      <dsp:spPr>
        <a:xfrm>
          <a:off x="3049785" y="916185"/>
          <a:ext cx="2282428" cy="228242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cs typeface="B Nazanin" pitchFamily="2" charset="-78"/>
            </a:rPr>
            <a:t>Business</a:t>
          </a:r>
          <a:endParaRPr lang="en-US" sz="2800" kern="1200" dirty="0">
            <a:cs typeface="B Nazanin" pitchFamily="2" charset="-78"/>
          </a:endParaRPr>
        </a:p>
      </dsp:txBody>
      <dsp:txXfrm>
        <a:off x="3049785" y="916185"/>
        <a:ext cx="2282428" cy="2282428"/>
      </dsp:txXfrm>
    </dsp:sp>
    <dsp:sp modelId="{9755DFA1-CF08-445F-AF17-A6C3DC881279}">
      <dsp:nvSpPr>
        <dsp:cNvPr id="0" name=""/>
        <dsp:cNvSpPr/>
      </dsp:nvSpPr>
      <dsp:spPr>
        <a:xfrm>
          <a:off x="3620392" y="407"/>
          <a:ext cx="1141214" cy="114121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100" kern="1200" dirty="0" smtClean="0">
              <a:cs typeface="B Nazanin" pitchFamily="2" charset="-78"/>
            </a:rPr>
            <a:t>بنگاه</a:t>
          </a:r>
          <a:endParaRPr lang="en-US" sz="2100" kern="1200" dirty="0">
            <a:cs typeface="B Nazanin" pitchFamily="2" charset="-78"/>
          </a:endParaRPr>
        </a:p>
      </dsp:txBody>
      <dsp:txXfrm>
        <a:off x="3620392" y="407"/>
        <a:ext cx="1141214" cy="1141214"/>
      </dsp:txXfrm>
    </dsp:sp>
    <dsp:sp modelId="{CCFC2813-ABEA-4E65-BEA7-6A0F10983CC4}">
      <dsp:nvSpPr>
        <dsp:cNvPr id="0" name=""/>
        <dsp:cNvSpPr/>
      </dsp:nvSpPr>
      <dsp:spPr>
        <a:xfrm>
          <a:off x="4801572" y="1486792"/>
          <a:ext cx="1751626" cy="114121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100" kern="1200" dirty="0" smtClean="0">
              <a:cs typeface="B Nazanin" pitchFamily="2" charset="-78"/>
            </a:rPr>
            <a:t>طرح کسب و کار</a:t>
          </a:r>
          <a:endParaRPr lang="en-US" sz="2100" kern="1200" dirty="0">
            <a:cs typeface="B Nazanin" pitchFamily="2" charset="-78"/>
          </a:endParaRPr>
        </a:p>
      </dsp:txBody>
      <dsp:txXfrm>
        <a:off x="4801572" y="1486792"/>
        <a:ext cx="1751626" cy="1141214"/>
      </dsp:txXfrm>
    </dsp:sp>
    <dsp:sp modelId="{4899E661-40C4-4C0F-8C1A-64A0E10628BC}">
      <dsp:nvSpPr>
        <dsp:cNvPr id="0" name=""/>
        <dsp:cNvSpPr/>
      </dsp:nvSpPr>
      <dsp:spPr>
        <a:xfrm>
          <a:off x="3620392" y="2973178"/>
          <a:ext cx="1141214" cy="114121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100" kern="1200" dirty="0" smtClean="0">
              <a:cs typeface="B Nazanin" pitchFamily="2" charset="-78"/>
            </a:rPr>
            <a:t>مدیریت</a:t>
          </a:r>
          <a:endParaRPr lang="en-US" sz="2100" kern="1200" dirty="0">
            <a:cs typeface="B Nazanin" pitchFamily="2" charset="-78"/>
          </a:endParaRPr>
        </a:p>
      </dsp:txBody>
      <dsp:txXfrm>
        <a:off x="3620392" y="2973178"/>
        <a:ext cx="1141214" cy="1141214"/>
      </dsp:txXfrm>
    </dsp:sp>
    <dsp:sp modelId="{4FC60838-D12F-40AF-8065-AA3BF546C36B}">
      <dsp:nvSpPr>
        <dsp:cNvPr id="0" name=""/>
        <dsp:cNvSpPr/>
      </dsp:nvSpPr>
      <dsp:spPr>
        <a:xfrm>
          <a:off x="1828801" y="1486792"/>
          <a:ext cx="1751626" cy="114121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100" kern="1200" dirty="0" smtClean="0">
              <a:cs typeface="B Nazanin" pitchFamily="2" charset="-78"/>
            </a:rPr>
            <a:t>کارآفرین</a:t>
          </a:r>
          <a:endParaRPr lang="en-US" sz="2100" kern="1200" dirty="0">
            <a:cs typeface="B Nazanin" pitchFamily="2" charset="-78"/>
          </a:endParaRPr>
        </a:p>
      </dsp:txBody>
      <dsp:txXfrm>
        <a:off x="1828801" y="1486792"/>
        <a:ext cx="1751626" cy="11412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AA1159-8E0B-4867-A058-BE5921D4C776}" type="datetimeFigureOut">
              <a:rPr lang="en-US" smtClean="0"/>
              <a:pPr/>
              <a:t>7/8/2014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20D35F-CD0C-4FA9-B920-A8010A0CAE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0D35F-CD0C-4FA9-B920-A8010A0CAEE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0D35F-CD0C-4FA9-B920-A8010A0CAEE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1200" dirty="0" smtClean="0">
                <a:solidFill>
                  <a:schemeClr val="bg1"/>
                </a:solidFill>
              </a:rPr>
              <a:t>ازنظر علم اقتصاد، كارآفرين فردي است كه با صرف زمان و انرژي لازم، منابع، نيروي كار، مواد اوليه و سايردارائيها را به گونه اي هماهنگ ميسازد كه ارزش آنها و يا محصولات حاصل از آنها نسبت به حالت اوليه اش افزايش يابد (ايجاد ارزش افزوده كند</a:t>
            </a:r>
            <a:r>
              <a:rPr lang="en-US" sz="1200" dirty="0" smtClean="0">
                <a:solidFill>
                  <a:schemeClr val="bg1"/>
                </a:solidFill>
              </a:rPr>
              <a:t>). </a:t>
            </a:r>
            <a:r>
              <a:rPr lang="ar-SA" sz="1200" dirty="0" smtClean="0">
                <a:solidFill>
                  <a:schemeClr val="bg1"/>
                </a:solidFill>
              </a:rPr>
              <a:t>همچنين كارآفرين سرمايه دارنيست ولي قادر است از سرمايه هاي راكد به خوبي استفاده كند. همچنين او مخترع، عالم، متخصص و هنرمند نيست ولي توان بهره برداري مناسب از علم، تخصص و هنر ديگران را دارد. بطور كلي؛ كارآفريني به فرايند شناسايي فرصتهاي جديد، ايجاد كسب و كار و سازمانهاي جديد، نوآور و رشد يابنده براي بهره برداري از فرصتهاي شناسايي شده اطلاق ميشود كه در نتيجه آن كالاها و خدمات جديدي به جامعه عرضه ميشود</a:t>
            </a:r>
            <a:r>
              <a:rPr lang="en-US" sz="1200" dirty="0" smtClean="0">
                <a:solidFill>
                  <a:schemeClr val="bg1"/>
                </a:solidFill>
              </a:rPr>
              <a:t>.</a:t>
            </a:r>
          </a:p>
          <a:p>
            <a:pPr algn="r" rtl="1"/>
            <a:r>
              <a:rPr lang="ar-SA" sz="1200" dirty="0" smtClean="0">
                <a:solidFill>
                  <a:schemeClr val="bg1"/>
                </a:solidFill>
              </a:rPr>
              <a:t>بطور ساده کارآفرین به شخص حقیقی یا حقوقی ای گفته می شود که توانایی تحمل ریسک - اغلب مالی - را دارد و میتواند یک ایده اولیه را به یک فعالیت اقتصادی تبدیل کند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20D35F-CD0C-4FA9-B920-A8010A0CAEE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6A234C6-642C-4456-A70E-9629AB61E756}" type="datetime1">
              <a:rPr lang="en-US" smtClean="0"/>
              <a:t>7/8/2014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fa-IR" smtClean="0"/>
              <a:t>پایگاه سلامت اجتماع محور داش بلاغ مهربان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E9E3A-6A2E-4F28-A715-B9AF89298F4B}" type="datetime1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پایگاه سلامت اجتماع محور داش بلاغ مهربان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5E3D-9847-4625-BF77-CAE5DD603E70}" type="datetime1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پایگاه سلامت اجتماع محور داش بلاغ مهربان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DE0A58B-7C5A-4EF4-8525-DB61929BF4AA}" type="datetime1">
              <a:rPr lang="en-US" smtClean="0"/>
              <a:t>7/8/2014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fa-IR" smtClean="0"/>
              <a:t>پایگاه سلامت اجتماع محور داش بلاغ مهربان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FAB4425-C4BE-484C-BA07-78B00E97EA60}" type="datetime1">
              <a:rPr lang="en-US" smtClean="0"/>
              <a:t>7/8/2014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fa-IR" smtClean="0"/>
              <a:t>پایگاه سلامت اجتماع محور داش بلاغ مهربان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949E2-A5CE-4983-8A9F-09BF10F88A7B}" type="datetime1">
              <a:rPr lang="en-US" smtClean="0"/>
              <a:t>7/8/2014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پایگاه سلامت اجتماع محور داش بلاغ مهربان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47B37-8311-4A98-B4C8-1160B0598C76}" type="datetime1">
              <a:rPr lang="en-US" smtClean="0"/>
              <a:t>7/8/2014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پایگاه سلامت اجتماع محور داش بلاغ مهربان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5DEB31F-1B85-4089-9EDE-77DFAABF8E27}" type="datetime1">
              <a:rPr lang="en-US" smtClean="0"/>
              <a:t>7/8/2014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fa-IR" smtClean="0"/>
              <a:t>پایگاه سلامت اجتماع محور داش بلاغ مهربان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17929-B1A2-4124-AC98-8CBAAEA5804E}" type="datetime1">
              <a:rPr lang="en-US" smtClean="0"/>
              <a:t>7/8/2014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a-IR" smtClean="0"/>
              <a:t>پایگاه سلامت اجتماع محور داش بلاغ مهربان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789194F-BEC6-4AB8-897B-4F412E83DC19}" type="datetime1">
              <a:rPr lang="en-US" smtClean="0"/>
              <a:t>7/8/2014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fa-IR" smtClean="0"/>
              <a:t>پایگاه سلامت اجتماع محور داش بلاغ مهربان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AC75FD5-826E-455F-87CA-D900A0C8267B}" type="datetime1">
              <a:rPr lang="en-US" smtClean="0"/>
              <a:t>7/8/2014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fa-IR" smtClean="0"/>
              <a:t>پایگاه سلامت اجتماع محور داش بلاغ مهربان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24DDB3D-5988-4098-BCE2-D70187F03EB7}" type="datetime1">
              <a:rPr lang="en-US" smtClean="0"/>
              <a:t>7/8/2014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fa-IR" smtClean="0"/>
              <a:t>پایگاه سلامت اجتماع محور داش بلاغ مهربان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148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024269" y="2180689"/>
            <a:ext cx="4333461" cy="3712647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fa-IR" sz="3200" dirty="0" smtClean="0">
                <a:cs typeface="B Nazanin" pitchFamily="2" charset="-78"/>
              </a:rPr>
              <a:t>لزوم تدوین طرح کسب و کار</a:t>
            </a:r>
            <a:endParaRPr lang="en-US" sz="3200" dirty="0" smtClean="0">
              <a:cs typeface="B Nazanin" pitchFamily="2" charset="-78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153400" cy="4495800"/>
          </a:xfrm>
        </p:spPr>
        <p:txBody>
          <a:bodyPr>
            <a:normAutofit/>
          </a:bodyPr>
          <a:lstStyle/>
          <a:p>
            <a:pPr algn="ctr" rtl="1" eaLnBrk="1" hangingPunct="1">
              <a:buFont typeface="Wingdings" pitchFamily="2" charset="2"/>
              <a:buNone/>
            </a:pPr>
            <a:r>
              <a:rPr lang="fa-IR" dirty="0" smtClean="0">
                <a:cs typeface="B Nazanin" pitchFamily="2" charset="-78"/>
              </a:rPr>
              <a:t>چرا یک کارآفرین باید طرح کسب و کار خود را مدون نماید؟</a:t>
            </a:r>
          </a:p>
          <a:p>
            <a:pPr algn="ctr" rtl="1" eaLnBrk="1" hangingPunct="1">
              <a:buFont typeface="Wingdings" pitchFamily="2" charset="2"/>
              <a:buNone/>
            </a:pPr>
            <a:endParaRPr lang="fa-IR" dirty="0" smtClean="0">
              <a:cs typeface="B Nazanin" pitchFamily="2" charset="-78"/>
            </a:endParaRPr>
          </a:p>
          <a:p>
            <a:pPr algn="r" rtl="1" eaLnBrk="1" hangingPunct="1"/>
            <a:r>
              <a:rPr lang="fa-IR" dirty="0" smtClean="0">
                <a:cs typeface="B Nazanin" pitchFamily="2" charset="-78"/>
              </a:rPr>
              <a:t>مشخص شدن جزئیات ایده شما برای کسب وکار</a:t>
            </a:r>
          </a:p>
          <a:p>
            <a:pPr algn="r" rtl="1" eaLnBrk="1" hangingPunct="1"/>
            <a:r>
              <a:rPr lang="fa-IR" dirty="0" smtClean="0">
                <a:cs typeface="B Nazanin" pitchFamily="2" charset="-78"/>
              </a:rPr>
              <a:t>چگونه؟ برای چه کسانی؟ کجا؟</a:t>
            </a:r>
          </a:p>
          <a:p>
            <a:pPr algn="r" rtl="1" eaLnBrk="1" hangingPunct="1"/>
            <a:r>
              <a:rPr lang="fa-IR" dirty="0" smtClean="0">
                <a:cs typeface="B Nazanin" pitchFamily="2" charset="-78"/>
              </a:rPr>
              <a:t>تشریح جزئیات کسب و کار برای دیگر ذینفعان</a:t>
            </a:r>
          </a:p>
          <a:p>
            <a:pPr algn="r" rtl="1" eaLnBrk="1" hangingPunct="1"/>
            <a:r>
              <a:rPr lang="fa-IR" dirty="0" smtClean="0">
                <a:cs typeface="B Nazanin" pitchFamily="2" charset="-78"/>
              </a:rPr>
              <a:t>تعیین میزان منفعت یا زیان مالی از محل اجرای طرح برای شما</a:t>
            </a:r>
          </a:p>
          <a:p>
            <a:pPr algn="r" rtl="1" eaLnBrk="1" hangingPunct="1"/>
            <a:r>
              <a:rPr lang="fa-IR" dirty="0" smtClean="0">
                <a:cs typeface="B Nazanin" pitchFamily="2" charset="-78"/>
              </a:rPr>
              <a:t>معیار مقایسه پیشرفت کسب و کار شما</a:t>
            </a:r>
          </a:p>
          <a:p>
            <a:pPr algn="r" rtl="1" eaLnBrk="1" hangingPunct="1"/>
            <a:r>
              <a:rPr lang="fa-IR" dirty="0" smtClean="0">
                <a:cs typeface="B Nazanin" pitchFamily="2" charset="-78"/>
              </a:rPr>
              <a:t>ترسیم نقشه و مسیر آینده کسب و کار شما</a:t>
            </a:r>
          </a:p>
          <a:p>
            <a:pPr algn="r" rtl="1" eaLnBrk="1" hangingPunct="1"/>
            <a:endParaRPr lang="en-US" sz="2000" dirty="0" smtClean="0">
              <a:cs typeface="B Nazanin" pitchFamily="2" charset="-7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algn="ctr" rtl="1"/>
            <a:r>
              <a:rPr lang="fa-IR" dirty="0" smtClean="0">
                <a:cs typeface="B Nazanin" pitchFamily="2" charset="-78"/>
              </a:rPr>
              <a:t>این طرح مورد استفاده چه کسانی است؟</a:t>
            </a:r>
            <a:endParaRPr lang="en-US" dirty="0" smtClean="0">
              <a:cs typeface="B Nazanin" pitchFamily="2" charset="-78"/>
            </a:endParaRPr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153400" cy="4495800"/>
          </a:xfrm>
        </p:spPr>
        <p:txBody>
          <a:bodyPr>
            <a:normAutofit/>
          </a:bodyPr>
          <a:lstStyle/>
          <a:p>
            <a:pPr algn="r" rtl="1" eaLnBrk="1" hangingPunct="1"/>
            <a:r>
              <a:rPr lang="fa-IR" dirty="0" smtClean="0">
                <a:cs typeface="B Nazanin" pitchFamily="2" charset="-78"/>
              </a:rPr>
              <a:t>خود کارآفرین</a:t>
            </a:r>
          </a:p>
          <a:p>
            <a:pPr algn="r" rtl="1" eaLnBrk="1" hangingPunct="1"/>
            <a:r>
              <a:rPr lang="fa-IR" dirty="0" smtClean="0">
                <a:cs typeface="B Nazanin" pitchFamily="2" charset="-78"/>
              </a:rPr>
              <a:t>اعضای تیم مدیریت</a:t>
            </a:r>
          </a:p>
          <a:p>
            <a:pPr algn="r" rtl="1" eaLnBrk="1" hangingPunct="1"/>
            <a:r>
              <a:rPr lang="fa-IR" dirty="0" smtClean="0">
                <a:cs typeface="B Nazanin" pitchFamily="2" charset="-78"/>
              </a:rPr>
              <a:t>شرکا</a:t>
            </a:r>
          </a:p>
          <a:p>
            <a:pPr algn="r" rtl="1" eaLnBrk="1" hangingPunct="1"/>
            <a:r>
              <a:rPr lang="fa-IR" dirty="0" smtClean="0">
                <a:cs typeface="B Nazanin" pitchFamily="2" charset="-78"/>
              </a:rPr>
              <a:t>بانک</a:t>
            </a:r>
          </a:p>
          <a:p>
            <a:pPr algn="r" rtl="1" eaLnBrk="1" hangingPunct="1"/>
            <a:r>
              <a:rPr lang="fa-IR" dirty="0" smtClean="0">
                <a:cs typeface="B Nazanin" pitchFamily="2" charset="-78"/>
              </a:rPr>
              <a:t>تامین کنندگان</a:t>
            </a:r>
          </a:p>
          <a:p>
            <a:pPr algn="r" rtl="1" eaLnBrk="1" hangingPunct="1"/>
            <a:r>
              <a:rPr lang="fa-IR" dirty="0" smtClean="0">
                <a:cs typeface="B Nazanin" pitchFamily="2" charset="-78"/>
              </a:rPr>
              <a:t>جامعه</a:t>
            </a:r>
          </a:p>
          <a:p>
            <a:pPr algn="r" rtl="1" eaLnBrk="1" hangingPunct="1"/>
            <a:endParaRPr lang="fa-IR" dirty="0" smtClean="0">
              <a:cs typeface="B Nazanin" pitchFamily="2" charset="-78"/>
            </a:endParaRPr>
          </a:p>
          <a:p>
            <a:pPr algn="ctr" rtl="1" eaLnBrk="1" hangingPunct="1">
              <a:buFont typeface="Wingdings" pitchFamily="2" charset="2"/>
              <a:buNone/>
            </a:pPr>
            <a:r>
              <a:rPr lang="fa-IR" dirty="0" smtClean="0">
                <a:cs typeface="B Nazanin" pitchFamily="2" charset="-78"/>
              </a:rPr>
              <a:t>شما در هر کدام از موقعیتها، یکی از ذینفعان طرح محسوب میشوید.</a:t>
            </a:r>
          </a:p>
          <a:p>
            <a:pPr eaLnBrk="1" hangingPunct="1"/>
            <a:endParaRPr lang="en-US" dirty="0" smtClean="0">
              <a:cs typeface="B Nazanin" pitchFamily="2" charset="-78"/>
            </a:endParaRPr>
          </a:p>
        </p:txBody>
      </p:sp>
      <p:pic>
        <p:nvPicPr>
          <p:cNvPr id="15364" name="Picture 6" descr="C:\Program Files (x86)\Microsoft Office\MEDIA\CAGCAT10\j023301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54275" y="1676400"/>
            <a:ext cx="2574925" cy="261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algn="ctr" rtl="1"/>
            <a:r>
              <a:rPr lang="fa-IR" dirty="0" smtClean="0">
                <a:cs typeface="B Nazanin" pitchFamily="2" charset="-78"/>
              </a:rPr>
              <a:t>طرح کسب و کار چه ویژگیهایی باید داشته باشد؟</a:t>
            </a:r>
            <a:endParaRPr lang="en-US" dirty="0" smtClean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153400" cy="4495800"/>
          </a:xfrm>
        </p:spPr>
        <p:txBody>
          <a:bodyPr>
            <a:noAutofit/>
          </a:bodyPr>
          <a:lstStyle/>
          <a:p>
            <a:pPr marL="320040" indent="-320040" algn="ctr" rtl="1" eaLnBrk="1" fontAlgn="auto" hangingPunct="1">
              <a:spcAft>
                <a:spcPts val="0"/>
              </a:spcAft>
              <a:buNone/>
              <a:defRPr/>
            </a:pPr>
            <a:r>
              <a:rPr lang="fa-IR" dirty="0" smtClean="0">
                <a:cs typeface="B Nazanin" pitchFamily="2" charset="-78"/>
              </a:rPr>
              <a:t>طرح کسب و کار بایستی اندیشه و برنامه کوتاه مدت و بلندمدت کارآفرین در مورد ایده خود را به صورت دقیق و مدون نشان دهد.</a:t>
            </a:r>
          </a:p>
          <a:p>
            <a:pPr marL="320040" indent="-320040" algn="r" rtl="1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fa-IR" dirty="0" smtClean="0">
                <a:cs typeface="B Nazanin" pitchFamily="2" charset="-78"/>
              </a:rPr>
              <a:t>چه میزان سرمایه نیاز دارید.</a:t>
            </a:r>
          </a:p>
          <a:p>
            <a:pPr marL="320040" indent="-320040" algn="r" rtl="1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fa-IR" dirty="0" smtClean="0">
                <a:cs typeface="B Nazanin" pitchFamily="2" charset="-78"/>
              </a:rPr>
              <a:t> چه وسایل و ابزاری را باید تهیه کنید.</a:t>
            </a:r>
          </a:p>
          <a:p>
            <a:pPr marL="320040" indent="-320040" algn="r" rtl="1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fa-IR" dirty="0" smtClean="0">
                <a:cs typeface="B Nazanin" pitchFamily="2" charset="-78"/>
              </a:rPr>
              <a:t> کدام محل کسب را باید خریداری یا اجاره کنید.</a:t>
            </a:r>
          </a:p>
          <a:p>
            <a:pPr marL="320040" indent="-320040" algn="r" rtl="1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fa-IR" dirty="0" smtClean="0">
                <a:cs typeface="B Nazanin" pitchFamily="2" charset="-78"/>
              </a:rPr>
              <a:t> چقدر فضا نیاز دارید.</a:t>
            </a:r>
          </a:p>
          <a:p>
            <a:pPr marL="320040" indent="-320040" algn="r" rtl="1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fa-IR" dirty="0" smtClean="0">
                <a:cs typeface="B Nazanin" pitchFamily="2" charset="-78"/>
              </a:rPr>
              <a:t> چند نفر باید با شما همکاری کنند.</a:t>
            </a:r>
          </a:p>
          <a:p>
            <a:pPr marL="320040" indent="-320040" algn="r" rtl="1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fa-IR" dirty="0" smtClean="0">
                <a:cs typeface="B Nazanin" pitchFamily="2" charset="-78"/>
              </a:rPr>
              <a:t> چقدر درآمد و سود خواهید داشت.</a:t>
            </a:r>
          </a:p>
          <a:p>
            <a:pPr marL="320040" indent="-320040" algn="r" rtl="1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fa-IR" dirty="0" smtClean="0">
                <a:cs typeface="B Nazanin" pitchFamily="2" charset="-78"/>
              </a:rPr>
              <a:t> چه راهکاری برای توسعه کار خود و تبلیغات اندیشیده اید. </a:t>
            </a:r>
          </a:p>
          <a:p>
            <a:pPr marL="320040" indent="-320040" algn="r" rtl="1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fa-IR" dirty="0" smtClean="0">
                <a:cs typeface="B Nazanin" pitchFamily="2" charset="-78"/>
              </a:rPr>
              <a:t>چه میزان خود سرمایه دارید و چقدر  وام و تسهیلات نیاز دارید.</a:t>
            </a:r>
          </a:p>
          <a:p>
            <a:pPr marL="320040" indent="-320040" algn="r" rtl="1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fa-IR" dirty="0" smtClean="0">
              <a:cs typeface="B Nazanin" pitchFamily="2" charset="-78"/>
            </a:endParaRP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sz="1800" dirty="0">
              <a:cs typeface="B Nazanin" pitchFamily="2" charset="-78"/>
            </a:endParaRPr>
          </a:p>
        </p:txBody>
      </p:sp>
      <p:pic>
        <p:nvPicPr>
          <p:cNvPr id="16388" name="Picture 2" descr="C:\Program Files (x86)\Microsoft Office\MEDIA\CAGCAT10\j030125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743200"/>
            <a:ext cx="1830388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algn="ctr" rtl="1"/>
            <a:r>
              <a:rPr lang="fa-IR" dirty="0" smtClean="0">
                <a:cs typeface="B Nazanin" pitchFamily="2" charset="-78"/>
              </a:rPr>
              <a:t>در طرح کسب و کار به چه مواردی پرداخته میشود؟</a:t>
            </a:r>
            <a:endParaRPr lang="en-US" dirty="0" smtClean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153400" cy="4495800"/>
          </a:xfrm>
        </p:spPr>
        <p:txBody>
          <a:bodyPr>
            <a:noAutofit/>
          </a:bodyPr>
          <a:lstStyle/>
          <a:p>
            <a:pPr marL="320040" indent="-320040" algn="just" rtl="1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fa-IR" dirty="0" smtClean="0">
                <a:cs typeface="B Nazanin" pitchFamily="2" charset="-78"/>
              </a:rPr>
              <a:t>هدف از راه اندازی کسب وکار. </a:t>
            </a:r>
          </a:p>
          <a:p>
            <a:pPr marL="320040" indent="-320040" algn="just" rtl="1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fa-IR" dirty="0" smtClean="0">
                <a:cs typeface="B Nazanin" pitchFamily="2" charset="-78"/>
              </a:rPr>
              <a:t>تعریف کسب و کار، نحوه انجام کار و آنچه مورد نیاز است.</a:t>
            </a:r>
          </a:p>
          <a:p>
            <a:pPr marL="320040" indent="-320040" algn="just" rtl="1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fa-IR" dirty="0" smtClean="0">
                <a:cs typeface="B Nazanin" pitchFamily="2" charset="-78"/>
              </a:rPr>
              <a:t>بررسی بازار محصول و میزان و چگونگی فروش </a:t>
            </a:r>
          </a:p>
          <a:p>
            <a:pPr marL="320040" indent="-320040" algn="just" rtl="1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fa-IR" dirty="0" smtClean="0">
                <a:cs typeface="B Nazanin" pitchFamily="2" charset="-78"/>
              </a:rPr>
              <a:t>تحلیل مالی در مورد میزان سرمایه گذاریها و برآورد هزینه ها </a:t>
            </a:r>
          </a:p>
          <a:p>
            <a:pPr marL="320040" indent="-320040" algn="just" rt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fa-IR" dirty="0" smtClean="0">
                <a:cs typeface="B Nazanin" pitchFamily="2" charset="-78"/>
              </a:rPr>
              <a:t>و درآمدها و در نهایت سود و زیان. </a:t>
            </a:r>
          </a:p>
          <a:p>
            <a:pPr marL="320040" indent="-320040" algn="just" rtl="1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fa-IR" dirty="0" smtClean="0">
                <a:cs typeface="B Nazanin" pitchFamily="2" charset="-78"/>
              </a:rPr>
              <a:t>میزان سرمایه گذاری و نحوه  تامین و میزان مورد نیاز آن. </a:t>
            </a:r>
          </a:p>
          <a:p>
            <a:pPr marL="320040" indent="-320040" algn="just" rtl="1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fa-IR" dirty="0" smtClean="0">
                <a:cs typeface="B Nazanin" pitchFamily="2" charset="-78"/>
              </a:rPr>
              <a:t>مشخصات مجریان طرح  و سوابق کاری، علمی و تجربی ایشان. </a:t>
            </a:r>
          </a:p>
          <a:p>
            <a:pPr marL="320040" indent="-320040" algn="just" rtl="1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fa-IR" dirty="0" smtClean="0">
                <a:cs typeface="B Nazanin" pitchFamily="2" charset="-78"/>
              </a:rPr>
              <a:t>اسناد و مدارک مرتبط با مجریان، محل اجرای طرح، ادوات و </a:t>
            </a:r>
          </a:p>
          <a:p>
            <a:pPr marL="320040" indent="-320040" algn="just" rt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fa-IR" dirty="0" smtClean="0">
                <a:cs typeface="B Nazanin" pitchFamily="2" charset="-78"/>
              </a:rPr>
              <a:t>تجهیزات، و اسناد حقوقی دیگر. </a:t>
            </a:r>
          </a:p>
          <a:p>
            <a:pPr marL="320040" indent="-320040" algn="just" rtl="1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fa-IR" dirty="0" smtClean="0">
                <a:cs typeface="B Nazanin" pitchFamily="2" charset="-78"/>
              </a:rPr>
              <a:t>خلاصه طرح. </a:t>
            </a:r>
          </a:p>
          <a:p>
            <a:pPr marL="320040" indent="-320040" algn="just" rtl="1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fa-IR" dirty="0" smtClean="0">
              <a:cs typeface="B Nazanin" pitchFamily="2" charset="-78"/>
            </a:endParaRPr>
          </a:p>
          <a:p>
            <a:pPr marL="320040" indent="-320040" algn="just" rtl="1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sz="1800" dirty="0">
              <a:cs typeface="B Nazanin" pitchFamily="2" charset="-78"/>
            </a:endParaRPr>
          </a:p>
        </p:txBody>
      </p:sp>
      <p:pic>
        <p:nvPicPr>
          <p:cNvPr id="17412" name="Picture 2" descr="C:\Program Files (x86)\Microsoft Office\MEDIA\CAGCAT10\j029198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505075"/>
            <a:ext cx="1808162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fa-IR" dirty="0" smtClean="0">
                <a:cs typeface="B Nazanin" pitchFamily="2" charset="-78"/>
              </a:rPr>
              <a:t>تهیه کنندگان طرح</a:t>
            </a:r>
            <a:endParaRPr lang="en-US" dirty="0" smtClean="0">
              <a:cs typeface="B Nazanin" pitchFamily="2" charset="-78"/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905000"/>
            <a:ext cx="8153400" cy="4495800"/>
          </a:xfrm>
        </p:spPr>
        <p:txBody>
          <a:bodyPr/>
          <a:lstStyle/>
          <a:p>
            <a:pPr algn="r" rtl="1" eaLnBrk="1" hangingPunct="1"/>
            <a:r>
              <a:rPr lang="fa-IR" dirty="0" smtClean="0">
                <a:cs typeface="B Nazanin" pitchFamily="2" charset="-78"/>
              </a:rPr>
              <a:t>در مرحله اول:</a:t>
            </a:r>
          </a:p>
          <a:p>
            <a:pPr algn="r" rtl="1" eaLnBrk="1" hangingPunct="1">
              <a:buFont typeface="Wingdings" pitchFamily="2" charset="2"/>
              <a:buChar char="v"/>
            </a:pPr>
            <a:r>
              <a:rPr lang="fa-IR" dirty="0" smtClean="0">
                <a:cs typeface="B Nazanin" pitchFamily="2" charset="-78"/>
              </a:rPr>
              <a:t> فرد یا افراد کارآفرین</a:t>
            </a:r>
          </a:p>
          <a:p>
            <a:pPr algn="r" rtl="1" eaLnBrk="1" hangingPunct="1"/>
            <a:endParaRPr lang="fa-IR" dirty="0" smtClean="0">
              <a:cs typeface="B Nazanin" pitchFamily="2" charset="-78"/>
            </a:endParaRPr>
          </a:p>
          <a:p>
            <a:pPr algn="r" rtl="1" eaLnBrk="1" hangingPunct="1"/>
            <a:r>
              <a:rPr lang="fa-IR" dirty="0" smtClean="0">
                <a:cs typeface="B Nazanin" pitchFamily="2" charset="-78"/>
              </a:rPr>
              <a:t>در مراحل بعدی:</a:t>
            </a:r>
          </a:p>
          <a:p>
            <a:pPr algn="r" rtl="1" eaLnBrk="1" hangingPunct="1">
              <a:buFont typeface="Wingdings" pitchFamily="2" charset="2"/>
              <a:buChar char="v"/>
            </a:pPr>
            <a:r>
              <a:rPr lang="fa-IR" dirty="0" smtClean="0">
                <a:cs typeface="B Nazanin" pitchFamily="2" charset="-78"/>
              </a:rPr>
              <a:t>مشاوران فنی</a:t>
            </a:r>
          </a:p>
          <a:p>
            <a:pPr algn="r" rtl="1" eaLnBrk="1" hangingPunct="1">
              <a:buFont typeface="Wingdings" pitchFamily="2" charset="2"/>
              <a:buChar char="v"/>
            </a:pPr>
            <a:r>
              <a:rPr lang="fa-IR" dirty="0" smtClean="0">
                <a:cs typeface="B Nazanin" pitchFamily="2" charset="-78"/>
              </a:rPr>
              <a:t>مشاوران مالی </a:t>
            </a:r>
          </a:p>
          <a:p>
            <a:pPr algn="r" rtl="1" eaLnBrk="1" hangingPunct="1"/>
            <a:endParaRPr lang="fa-IR" dirty="0" smtClean="0">
              <a:cs typeface="B Nazanin" pitchFamily="2" charset="-78"/>
            </a:endParaRPr>
          </a:p>
          <a:p>
            <a:pPr algn="r" rtl="1" eaLnBrk="1" hangingPunct="1"/>
            <a:endParaRPr lang="en-US" dirty="0" smtClean="0">
              <a:cs typeface="B Nazanin" pitchFamily="2" charset="-78"/>
            </a:endParaRPr>
          </a:p>
        </p:txBody>
      </p:sp>
      <p:pic>
        <p:nvPicPr>
          <p:cNvPr id="18436" name="Picture 2" descr="C:\Program Files (x86)\Microsoft Office\MEDIA\CAGCAT10\j0195384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0738" y="3195638"/>
            <a:ext cx="1795462" cy="183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rtl="1" eaLnBrk="1" hangingPunct="1"/>
            <a:r>
              <a:rPr lang="fa-IR" dirty="0" smtClean="0">
                <a:cs typeface="B Nazanin" pitchFamily="2" charset="-78"/>
              </a:rPr>
              <a:t>چگونه یک طرح کسب و کار بنویسیم؟</a:t>
            </a:r>
            <a:endParaRPr lang="en-US" dirty="0" smtClean="0">
              <a:cs typeface="B Nazanin" pitchFamily="2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algn="ctr" rt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fa-IR" dirty="0" smtClean="0">
                <a:cs typeface="B Nazanin" pitchFamily="2" charset="-78"/>
              </a:rPr>
              <a:t>بطور کلی یک طرح کسب و کار شامل سه بخش زیر است:</a:t>
            </a:r>
          </a:p>
          <a:p>
            <a:pPr marL="320040" indent="-320040" algn="r" rtl="1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fa-IR" dirty="0" smtClean="0">
                <a:cs typeface="B Nazanin" pitchFamily="2" charset="-78"/>
              </a:rPr>
              <a:t> </a:t>
            </a:r>
            <a:endParaRPr lang="en-US" dirty="0" smtClean="0">
              <a:cs typeface="B Nazanin" pitchFamily="2" charset="-78"/>
            </a:endParaRPr>
          </a:p>
          <a:p>
            <a:pPr marL="514350" indent="-514350" algn="r" rtl="1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cs typeface="B Nazanin" pitchFamily="2" charset="-78"/>
              </a:rPr>
              <a:t>بررسیهای  فنی                                 (توجیه فنی ) </a:t>
            </a:r>
            <a:endParaRPr lang="en-US" dirty="0" smtClean="0">
              <a:cs typeface="B Nazanin" pitchFamily="2" charset="-78"/>
            </a:endParaRPr>
          </a:p>
          <a:p>
            <a:pPr marL="514350" indent="-514350" algn="r" rtl="1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cs typeface="B Nazanin" pitchFamily="2" charset="-78"/>
              </a:rPr>
              <a:t>بررسی های اقتصادی و بازار                  (توجیه بازار ) </a:t>
            </a:r>
            <a:endParaRPr lang="en-US" dirty="0" smtClean="0">
              <a:cs typeface="B Nazanin" pitchFamily="2" charset="-78"/>
            </a:endParaRPr>
          </a:p>
          <a:p>
            <a:pPr marL="514350" indent="-514350" algn="r" rtl="1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fa-IR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cs typeface="B Nazanin" pitchFamily="2" charset="-78"/>
              </a:rPr>
              <a:t>بررسی های مالی                               (توجیه مالی ) </a:t>
            </a:r>
            <a:endParaRPr lang="en-US" dirty="0" smtClean="0">
              <a:cs typeface="B Nazanin" pitchFamily="2" charset="-78"/>
            </a:endParaRPr>
          </a:p>
          <a:p>
            <a:pPr marL="320040" indent="-320040" algn="r" rtl="1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en-US" dirty="0">
              <a:cs typeface="B Nazanin" pitchFamily="2" charset="-78"/>
            </a:endParaRPr>
          </a:p>
        </p:txBody>
      </p:sp>
      <p:pic>
        <p:nvPicPr>
          <p:cNvPr id="19460" name="Picture 3" descr="C:\Program Files (x86)\Microsoft Office\MEDIA\CAGCAT10\j019640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19550" y="4267200"/>
            <a:ext cx="1695450" cy="181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1447800"/>
            <a:ext cx="6096000" cy="1447800"/>
          </a:xfrm>
        </p:spPr>
        <p:txBody>
          <a:bodyPr>
            <a:normAutofit/>
          </a:bodyPr>
          <a:lstStyle/>
          <a:p>
            <a:pPr algn="ctr" rtl="1"/>
            <a:r>
              <a:rPr lang="fa-IR" sz="3600" b="0" cap="all" dirty="0" smtClean="0">
                <a:solidFill>
                  <a:schemeClr val="accent1">
                    <a:lumMod val="50000"/>
                  </a:schemeClr>
                </a:solidFill>
                <a:latin typeface="Calibri"/>
                <a:cs typeface="B Nazanin"/>
              </a:rPr>
              <a:t>“ </a:t>
            </a:r>
            <a:r>
              <a:rPr lang="fa-IR" sz="3600" cap="all" dirty="0" smtClean="0">
                <a:solidFill>
                  <a:schemeClr val="accent1">
                    <a:lumMod val="50000"/>
                  </a:schemeClr>
                </a:solidFill>
                <a:latin typeface="Calibri"/>
                <a:cs typeface="B Nazanin"/>
              </a:rPr>
              <a:t>کارگاه آموزشی مدیریت کسب و کار</a:t>
            </a:r>
            <a:r>
              <a:rPr lang="fa-IR" sz="3600" b="0" cap="all" dirty="0" smtClean="0">
                <a:solidFill>
                  <a:schemeClr val="accent1">
                    <a:lumMod val="50000"/>
                  </a:schemeClr>
                </a:solidFill>
                <a:latin typeface="Calibri"/>
                <a:cs typeface="B Nazanin"/>
              </a:rPr>
              <a:t>” </a:t>
            </a:r>
            <a:r>
              <a:rPr lang="fa-IR" sz="3200" b="0" cap="all" dirty="0" smtClean="0">
                <a:solidFill>
                  <a:schemeClr val="accent1">
                    <a:lumMod val="50000"/>
                  </a:schemeClr>
                </a:solidFill>
                <a:latin typeface="Calibri"/>
                <a:cs typeface="B Nazanin"/>
              </a:rPr>
              <a:t/>
            </a:r>
            <a:br>
              <a:rPr lang="fa-IR" sz="3200" b="0" cap="all" dirty="0" smtClean="0">
                <a:solidFill>
                  <a:schemeClr val="accent1">
                    <a:lumMod val="50000"/>
                  </a:schemeClr>
                </a:solidFill>
                <a:latin typeface="Calibri"/>
                <a:cs typeface="B Nazanin"/>
              </a:rPr>
            </a:br>
            <a:r>
              <a:rPr lang="fa-IR" sz="2400" b="0" cap="all" dirty="0" smtClean="0">
                <a:solidFill>
                  <a:schemeClr val="accent6">
                    <a:lumMod val="50000"/>
                  </a:schemeClr>
                </a:solidFill>
                <a:latin typeface="Calibri"/>
                <a:cs typeface="B Nazanin"/>
              </a:rPr>
              <a:t> 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3250722"/>
            <a:ext cx="5410200" cy="787878"/>
          </a:xfrm>
        </p:spPr>
        <p:txBody>
          <a:bodyPr>
            <a:normAutofit fontScale="92500"/>
          </a:bodyPr>
          <a:lstStyle/>
          <a:p>
            <a:pPr lvl="0" algn="r" rtl="1" fontAlgn="base">
              <a:spcBef>
                <a:spcPts val="700"/>
              </a:spcBef>
              <a:spcAft>
                <a:spcPct val="0"/>
              </a:spcAft>
              <a:buClr>
                <a:srgbClr val="C0504D"/>
              </a:buClr>
              <a:buSzPct val="60000"/>
            </a:pPr>
            <a:r>
              <a:rPr lang="fa-IR" sz="2600" b="0" dirty="0" smtClean="0">
                <a:solidFill>
                  <a:srgbClr val="0070C0"/>
                </a:solidFill>
                <a:latin typeface="Calibri"/>
                <a:cs typeface="B Lotus" pitchFamily="2" charset="-78"/>
              </a:rPr>
              <a:t>مدرس دوره: مریم شیرازی                  شهریور 1391</a:t>
            </a:r>
            <a:endParaRPr lang="en-US" dirty="0">
              <a:solidFill>
                <a:srgbClr val="0070C0"/>
              </a:solidFill>
              <a:cs typeface="B Lotus" pitchFamily="2" charset="-78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solidFill>
                  <a:schemeClr val="accent5"/>
                </a:solidFill>
                <a:cs typeface="B Nazanin" pitchFamily="2" charset="-78"/>
              </a:rPr>
              <a:t>هدف این کارگاه</a:t>
            </a:r>
            <a:endParaRPr lang="en-US" dirty="0">
              <a:solidFill>
                <a:schemeClr val="accent5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09800"/>
            <a:ext cx="7467600" cy="3733800"/>
          </a:xfrm>
        </p:spPr>
        <p:txBody>
          <a:bodyPr>
            <a:normAutofit lnSpcReduction="10000"/>
          </a:bodyPr>
          <a:lstStyle/>
          <a:p>
            <a:pPr algn="r" rtl="1">
              <a:buFont typeface="Wingdings" pitchFamily="2" charset="2"/>
              <a:buChar char="ü"/>
            </a:pPr>
            <a:r>
              <a:rPr lang="fa-IR" dirty="0" smtClean="0">
                <a:cs typeface="B Nazanin" pitchFamily="2" charset="-78"/>
              </a:rPr>
              <a:t>مرور مفاهیم مهم و اولیه در ایجاد، مدیریت و توسعه کسب و </a:t>
            </a:r>
            <a:r>
              <a:rPr lang="fa-IR" dirty="0" smtClean="0">
                <a:cs typeface="B Nazanin" pitchFamily="2" charset="-78"/>
              </a:rPr>
              <a:t>کار</a:t>
            </a:r>
          </a:p>
          <a:p>
            <a:pPr algn="r" rtl="1">
              <a:buNone/>
            </a:pPr>
            <a:endParaRPr lang="fa-IR" dirty="0" smtClean="0">
              <a:cs typeface="B Nazanin" pitchFamily="2" charset="-78"/>
            </a:endParaRPr>
          </a:p>
          <a:p>
            <a:pPr algn="r" rtl="1">
              <a:buFont typeface="Wingdings" pitchFamily="2" charset="2"/>
              <a:buChar char="ü"/>
            </a:pPr>
            <a:r>
              <a:rPr lang="fa-IR" dirty="0" smtClean="0">
                <a:cs typeface="B Nazanin" pitchFamily="2" charset="-78"/>
              </a:rPr>
              <a:t>آشنایی با ابزارهای موجود برای رفع برخی مشکلات در حیطه کسب و </a:t>
            </a:r>
            <a:r>
              <a:rPr lang="fa-IR" dirty="0" smtClean="0">
                <a:cs typeface="B Nazanin" pitchFamily="2" charset="-78"/>
              </a:rPr>
              <a:t>کار</a:t>
            </a:r>
          </a:p>
          <a:p>
            <a:pPr algn="r" rtl="1">
              <a:buFont typeface="Wingdings" pitchFamily="2" charset="2"/>
              <a:buChar char="ü"/>
            </a:pPr>
            <a:endParaRPr lang="fa-IR" dirty="0" smtClean="0">
              <a:cs typeface="B Nazanin" pitchFamily="2" charset="-78"/>
            </a:endParaRPr>
          </a:p>
          <a:p>
            <a:pPr algn="ctr" rtl="1">
              <a:buFont typeface="Wingdings" pitchFamily="2" charset="2"/>
              <a:buChar char="ü"/>
            </a:pPr>
            <a:r>
              <a:rPr lang="fa-IR" dirty="0" smtClean="0">
                <a:cs typeface="B Nazanin" pitchFamily="2" charset="-78"/>
              </a:rPr>
              <a:t>و در نهایت، هدف عملی ما از این تعامل دو روزه:</a:t>
            </a:r>
          </a:p>
          <a:p>
            <a:pPr algn="r" rtl="1">
              <a:buNone/>
            </a:pPr>
            <a:r>
              <a:rPr lang="fa-IR" dirty="0" smtClean="0">
                <a:cs typeface="B Nazanin" pitchFamily="2" charset="-78"/>
              </a:rPr>
              <a:t> به دست آوردن یک دیدگاه کلی در مورد اینکه چگونه به صورت جامع و منظم در مورد ایده ایجاد کسب و کار آینده و یا توسعه کسب و کار فعلی خود، فکر و تصمیم گیری نماییم؛ و بتوانیم این ایده را در قالب جداول، اعداد، نمودارها و... بیاوریم تا قابل توضیح و انتقال به دیگران باشد.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solidFill>
                  <a:schemeClr val="accent5"/>
                </a:solidFill>
                <a:cs typeface="B Nazanin" pitchFamily="2" charset="-78"/>
              </a:rPr>
              <a:t>مباحث</a:t>
            </a:r>
            <a:endParaRPr lang="en-US" dirty="0">
              <a:solidFill>
                <a:schemeClr val="accent5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09800"/>
            <a:ext cx="7467600" cy="3044952"/>
          </a:xfrm>
        </p:spPr>
        <p:txBody>
          <a:bodyPr/>
          <a:lstStyle/>
          <a:p>
            <a:pPr algn="r" rtl="1">
              <a:buFont typeface="Wingdings" pitchFamily="2" charset="2"/>
              <a:buChar char="ü"/>
            </a:pPr>
            <a:r>
              <a:rPr lang="fa-IR" dirty="0" smtClean="0">
                <a:cs typeface="B Nazanin" pitchFamily="2" charset="-78"/>
              </a:rPr>
              <a:t>آشنایی با اصول و مبانی مدیریت کسب و کار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dirty="0" smtClean="0">
                <a:cs typeface="B Nazanin" pitchFamily="2" charset="-78"/>
              </a:rPr>
              <a:t>آشنایی با اصول اولیه مدیریت بازاریابی در کسب و کار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dirty="0" smtClean="0">
                <a:cs typeface="B Nazanin" pitchFamily="2" charset="-78"/>
              </a:rPr>
              <a:t>آشنایی با اصول برآورد اقتصادی طرحهای کسب و کار</a:t>
            </a:r>
          </a:p>
          <a:p>
            <a:pPr algn="r" rtl="1">
              <a:buFont typeface="Wingdings" pitchFamily="2" charset="2"/>
              <a:buChar char="ü"/>
            </a:pPr>
            <a:r>
              <a:rPr lang="fa-IR" dirty="0" smtClean="0">
                <a:cs typeface="B Nazanin" pitchFamily="2" charset="-78"/>
              </a:rPr>
              <a:t>آشنایی با کاربردهای </a:t>
            </a:r>
            <a:r>
              <a:rPr lang="en-US" dirty="0" smtClean="0">
                <a:cs typeface="B Nazanin" pitchFamily="2" charset="-78"/>
              </a:rPr>
              <a:t>IT</a:t>
            </a:r>
            <a:r>
              <a:rPr lang="fa-IR" dirty="0" smtClean="0">
                <a:cs typeface="B Nazanin" pitchFamily="2" charset="-78"/>
              </a:rPr>
              <a:t> در کسب و کار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endParaRPr lang="en-US" b="1" dirty="0">
              <a:solidFill>
                <a:schemeClr val="tx1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276600"/>
            <a:ext cx="7467600" cy="1524000"/>
          </a:xfrm>
        </p:spPr>
        <p:txBody>
          <a:bodyPr>
            <a:normAutofit/>
          </a:bodyPr>
          <a:lstStyle/>
          <a:p>
            <a:pPr algn="ctr" rtl="1">
              <a:buNone/>
            </a:pPr>
            <a:r>
              <a:rPr lang="fa-IR" sz="4000" dirty="0" smtClean="0">
                <a:solidFill>
                  <a:schemeClr val="accent1">
                    <a:lumMod val="75000"/>
                  </a:schemeClr>
                </a:solidFill>
                <a:cs typeface="B Tabassom" pitchFamily="2" charset="-78"/>
              </a:rPr>
              <a:t>مبحث اول:</a:t>
            </a:r>
          </a:p>
          <a:p>
            <a:pPr algn="ctr" rtl="1">
              <a:buNone/>
            </a:pPr>
            <a:r>
              <a:rPr lang="fa-IR" sz="4000" dirty="0" smtClean="0">
                <a:solidFill>
                  <a:schemeClr val="accent1">
                    <a:lumMod val="75000"/>
                  </a:schemeClr>
                </a:solidFill>
                <a:cs typeface="B Tabassom" pitchFamily="2" charset="-78"/>
              </a:rPr>
              <a:t>آشنایی با اصول و مبانی مدیریت کسب و کار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solidFill>
                  <a:schemeClr val="accent5"/>
                </a:solidFill>
                <a:cs typeface="B Nazanin" pitchFamily="2" charset="-78"/>
              </a:rPr>
              <a:t>چند مفهوم</a:t>
            </a:r>
            <a:endParaRPr lang="en-US" dirty="0">
              <a:solidFill>
                <a:schemeClr val="accent5"/>
              </a:solidFill>
              <a:cs typeface="B Nazanin" pitchFamily="2" charset="-78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228600" y="1676400"/>
          <a:ext cx="83820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fa-IR" b="1" dirty="0" smtClean="0">
                <a:solidFill>
                  <a:schemeClr val="tx1"/>
                </a:solidFill>
                <a:cs typeface="B Nazanin" pitchFamily="2" charset="-78"/>
              </a:rPr>
              <a:t> </a:t>
            </a:r>
            <a:r>
              <a:rPr lang="fa-IR" dirty="0" smtClean="0">
                <a:solidFill>
                  <a:schemeClr val="accent5"/>
                </a:solidFill>
                <a:cs typeface="B Nazanin" pitchFamily="2" charset="-78"/>
              </a:rPr>
              <a:t>مفاهیم</a:t>
            </a:r>
            <a:endParaRPr lang="en-US" dirty="0" smtClean="0">
              <a:solidFill>
                <a:schemeClr val="accent5"/>
              </a:solidFill>
              <a:cs typeface="B Nazanin" pitchFamily="2" charset="-78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153400" cy="4495800"/>
          </a:xfrm>
        </p:spPr>
        <p:txBody>
          <a:bodyPr/>
          <a:lstStyle/>
          <a:p>
            <a:pPr algn="just" rtl="1" eaLnBrk="1" hangingPunct="1"/>
            <a:r>
              <a:rPr lang="fa-IR" dirty="0" smtClean="0">
                <a:cs typeface="B Nazanin" pitchFamily="2" charset="-78"/>
              </a:rPr>
              <a:t> </a:t>
            </a:r>
            <a:r>
              <a:rPr lang="fa-IR" b="1" dirty="0" smtClean="0">
                <a:cs typeface="B Nazanin" pitchFamily="2" charset="-78"/>
              </a:rPr>
              <a:t>طرح كسب و كار </a:t>
            </a:r>
            <a:r>
              <a:rPr lang="fa-IR" dirty="0" smtClean="0">
                <a:cs typeface="B Nazanin" pitchFamily="2" charset="-78"/>
              </a:rPr>
              <a:t>نوشته یا سندي مكتوب است كه جزئيات كسب و كار پيشنهادي را مشخص ميكند. اين سند بايد ضمن تشريح موقعيت كنوني، نيازها، انتظارات و نتايج پيش بيني شده فعالیت را در آینده نیز شرح دهد و كليه جوانب آن را ارزيابي نموده و سپس میزان سرمایه گذاری و تسهیلات لازم را تعیین نماید. </a:t>
            </a:r>
          </a:p>
          <a:p>
            <a:pPr algn="just" rtl="1" eaLnBrk="1" hangingPunct="1"/>
            <a:endParaRPr lang="fa-IR" dirty="0" smtClean="0">
              <a:cs typeface="B Nazanin" pitchFamily="2" charset="-78"/>
            </a:endParaRPr>
          </a:p>
          <a:p>
            <a:pPr algn="just" rtl="1" eaLnBrk="1" hangingPunct="1"/>
            <a:endParaRPr lang="en-US" dirty="0" smtClean="0">
              <a:cs typeface="B Nazanin" pitchFamily="2" charset="-78"/>
            </a:endParaRPr>
          </a:p>
        </p:txBody>
      </p:sp>
      <p:pic>
        <p:nvPicPr>
          <p:cNvPr id="13316" name="Picture 3" descr="C:\Program Files (x86)\Microsoft Office\MEDIA\CAGCAT10\j0299125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3833813"/>
            <a:ext cx="1752600" cy="180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solidFill>
                  <a:schemeClr val="accent5"/>
                </a:solidFill>
                <a:cs typeface="B Nazanin" pitchFamily="2" charset="-78"/>
              </a:rPr>
              <a:t>مفاهیم</a:t>
            </a:r>
            <a:r>
              <a:rPr lang="fa-IR" b="1" dirty="0" smtClean="0">
                <a:solidFill>
                  <a:schemeClr val="accent5"/>
                </a:solidFill>
                <a:cs typeface="B Nazanin" pitchFamily="2" charset="-78"/>
              </a:rPr>
              <a:t>...</a:t>
            </a:r>
            <a:endParaRPr lang="en-US" b="1" dirty="0">
              <a:solidFill>
                <a:schemeClr val="accent5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09800"/>
            <a:ext cx="7467600" cy="4038600"/>
          </a:xfrm>
        </p:spPr>
        <p:txBody>
          <a:bodyPr>
            <a:normAutofit/>
          </a:bodyPr>
          <a:lstStyle/>
          <a:p>
            <a:pPr algn="just" rtl="1">
              <a:buFont typeface="Courier New" pitchFamily="49" charset="0"/>
              <a:buChar char="o"/>
            </a:pPr>
            <a:r>
              <a:rPr lang="fa-IR" b="1" dirty="0" smtClean="0">
                <a:cs typeface="B Nazanin" pitchFamily="2" charset="-78"/>
              </a:rPr>
              <a:t>كارآفرين</a:t>
            </a:r>
            <a:r>
              <a:rPr lang="fa-IR" dirty="0" smtClean="0">
                <a:cs typeface="B Nazanin" pitchFamily="2" charset="-78"/>
              </a:rPr>
              <a:t> مخترع</a:t>
            </a:r>
            <a:r>
              <a:rPr lang="fa-IR" dirty="0" smtClean="0">
                <a:cs typeface="B Nazanin" pitchFamily="2" charset="-78"/>
              </a:rPr>
              <a:t>، عالم، </a:t>
            </a:r>
            <a:r>
              <a:rPr lang="fa-IR" dirty="0" smtClean="0">
                <a:cs typeface="B Nazanin" pitchFamily="2" charset="-78"/>
              </a:rPr>
              <a:t>متخصص، سرمایه دار </a:t>
            </a:r>
            <a:r>
              <a:rPr lang="fa-IR" dirty="0" smtClean="0">
                <a:cs typeface="B Nazanin" pitchFamily="2" charset="-78"/>
              </a:rPr>
              <a:t>و هنرمند نيست ولي توان بهره برداري مناسب از علم، تخصص و هنر ديگران را </a:t>
            </a:r>
            <a:r>
              <a:rPr lang="fa-IR" dirty="0" smtClean="0">
                <a:cs typeface="B Nazanin" pitchFamily="2" charset="-78"/>
              </a:rPr>
              <a:t>دارد. بطور </a:t>
            </a:r>
            <a:r>
              <a:rPr lang="fa-IR" dirty="0" smtClean="0">
                <a:cs typeface="B Nazanin" pitchFamily="2" charset="-78"/>
              </a:rPr>
              <a:t>ساده کارآفرین به شخص حقیقی یا حقوقی ای گفته می شود که توانایی تحمل ریسک - اغلب مالی - را دارد و میتواند یک ایده اولیه را به یک فعالیت اقتصادی تبدیل کند</a:t>
            </a:r>
          </a:p>
          <a:p>
            <a:pPr algn="just" rtl="1">
              <a:buFont typeface="Wingdings" pitchFamily="2" charset="2"/>
              <a:buChar char="ü"/>
            </a:pPr>
            <a:endParaRPr lang="fa-IR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5" name="Picture 5" descr="C:\Program Files (x86)\Microsoft Office\MEDIA\CAGCAT10\j028320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4038600"/>
            <a:ext cx="2133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solidFill>
                  <a:schemeClr val="accent5"/>
                </a:solidFill>
                <a:cs typeface="B Nazanin" pitchFamily="2" charset="-78"/>
              </a:rPr>
              <a:t>مفاهیم</a:t>
            </a:r>
            <a:r>
              <a:rPr lang="fa-IR" b="1" dirty="0" smtClean="0">
                <a:solidFill>
                  <a:schemeClr val="accent5"/>
                </a:solidFill>
                <a:cs typeface="B Nazanin" pitchFamily="2" charset="-78"/>
              </a:rPr>
              <a:t>...</a:t>
            </a:r>
            <a:endParaRPr lang="en-US" b="1" dirty="0">
              <a:solidFill>
                <a:schemeClr val="accent5"/>
              </a:solidFill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09800"/>
            <a:ext cx="7467600" cy="3044952"/>
          </a:xfrm>
        </p:spPr>
        <p:txBody>
          <a:bodyPr/>
          <a:lstStyle/>
          <a:p>
            <a:pPr algn="just" rtl="1">
              <a:buFont typeface="Courier New" pitchFamily="49" charset="0"/>
              <a:buChar char="o"/>
            </a:pPr>
            <a:r>
              <a:rPr lang="fa-IR" dirty="0" smtClean="0">
                <a:cs typeface="B Nazanin" pitchFamily="2" charset="-78"/>
              </a:rPr>
              <a:t>منظور از </a:t>
            </a:r>
            <a:r>
              <a:rPr lang="fa-IR" b="1" dirty="0" smtClean="0">
                <a:cs typeface="B Nazanin" pitchFamily="2" charset="-78"/>
              </a:rPr>
              <a:t>بنگاه</a:t>
            </a:r>
            <a:r>
              <a:rPr lang="fa-IR" dirty="0" smtClean="0">
                <a:cs typeface="B Nazanin" pitchFamily="2" charset="-78"/>
              </a:rPr>
              <a:t> یک واحد اقتصادی است که با به کارگیری نهاده های معین و پس از طی یک فرایند مشخص، محصولی (شامل خدمات یا کالاها) را به بازار عرضه میکند.</a:t>
            </a:r>
          </a:p>
          <a:p>
            <a:pPr algn="just" rtl="1">
              <a:buFont typeface="Courier New" pitchFamily="49" charset="0"/>
              <a:buChar char="o"/>
            </a:pPr>
            <a:r>
              <a:rPr lang="fa-IR" dirty="0" smtClean="0">
                <a:cs typeface="B Nazanin" pitchFamily="2" charset="-78"/>
              </a:rPr>
              <a:t>مثل: دانشگاه، بیمارستان، فروشگاهها، کارخانجات</a:t>
            </a:r>
          </a:p>
          <a:p>
            <a:pPr algn="just" rtl="1">
              <a:buFont typeface="Courier New" pitchFamily="49" charset="0"/>
              <a:buChar char="o"/>
            </a:pPr>
            <a:endParaRPr lang="fa-IR" dirty="0" smtClean="0">
              <a:cs typeface="B Nazanin" pitchFamily="2" charset="-78"/>
            </a:endParaRPr>
          </a:p>
          <a:p>
            <a:pPr algn="just" rtl="1">
              <a:buFont typeface="Wingdings" pitchFamily="2" charset="2"/>
              <a:buChar char="ü"/>
            </a:pPr>
            <a:endParaRPr lang="fa-IR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664</TotalTime>
  <Words>926</Words>
  <Application>Microsoft Office PowerPoint</Application>
  <PresentationFormat>On-screen Show (4:3)</PresentationFormat>
  <Paragraphs>100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Oriel</vt:lpstr>
      <vt:lpstr>Slide 1</vt:lpstr>
      <vt:lpstr>“ کارگاه آموزشی مدیریت کسب و کار”   </vt:lpstr>
      <vt:lpstr>هدف این کارگاه</vt:lpstr>
      <vt:lpstr>مباحث</vt:lpstr>
      <vt:lpstr>Slide 5</vt:lpstr>
      <vt:lpstr>چند مفهوم</vt:lpstr>
      <vt:lpstr> مفاهیم</vt:lpstr>
      <vt:lpstr>مفاهیم...</vt:lpstr>
      <vt:lpstr>مفاهیم...</vt:lpstr>
      <vt:lpstr>لزوم تدوین طرح کسب و کار</vt:lpstr>
      <vt:lpstr>این طرح مورد استفاده چه کسانی است؟</vt:lpstr>
      <vt:lpstr>طرح کسب و کار چه ویژگیهایی باید داشته باشد؟</vt:lpstr>
      <vt:lpstr>در طرح کسب و کار به چه مواردی پرداخته میشود؟</vt:lpstr>
      <vt:lpstr>تهیه کنندگان طرح</vt:lpstr>
      <vt:lpstr>چگونه یک طرح کسب و کار بنویسیم؟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کارگاه آموزشی مدیریت کسب و کار   “ اصول و مبانی مدیریت کسب و کار”</dc:title>
  <dc:creator>shirazi.maryam</dc:creator>
  <cp:lastModifiedBy>shirazi.maryam</cp:lastModifiedBy>
  <cp:revision>88</cp:revision>
  <dcterms:created xsi:type="dcterms:W3CDTF">2006-08-16T00:00:00Z</dcterms:created>
  <dcterms:modified xsi:type="dcterms:W3CDTF">2014-07-08T06:22:52Z</dcterms:modified>
</cp:coreProperties>
</file>